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8" r:id="rId6"/>
    <p:sldId id="261" r:id="rId7"/>
    <p:sldId id="262" r:id="rId8"/>
    <p:sldId id="269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Diameter ERP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cap="none" dirty="0" err="1" smtClean="0"/>
              <a:t>Julien</a:t>
            </a:r>
            <a:r>
              <a:rPr lang="en-US" sz="2700" cap="none" dirty="0" smtClean="0"/>
              <a:t> </a:t>
            </a:r>
            <a:r>
              <a:rPr lang="en-US" sz="2700" cap="none" dirty="0" err="1" smtClean="0"/>
              <a:t>Bournelle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err="1" smtClean="0"/>
              <a:t>Sebastien</a:t>
            </a:r>
            <a:r>
              <a:rPr lang="en-US" sz="2700" cap="none" dirty="0" smtClean="0"/>
              <a:t> </a:t>
            </a:r>
            <a:r>
              <a:rPr lang="en-US" sz="2700" cap="none" dirty="0" err="1" smtClean="0"/>
              <a:t>Decugis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err="1" smtClean="0"/>
              <a:t>Lakshminath</a:t>
            </a:r>
            <a:r>
              <a:rPr lang="en-US" sz="2700" cap="none" dirty="0" smtClean="0"/>
              <a:t> </a:t>
            </a:r>
            <a:r>
              <a:rPr lang="en-US" sz="2700" cap="none" dirty="0" err="1" smtClean="0"/>
              <a:t>Dondeti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smtClean="0"/>
              <a:t>Lionel </a:t>
            </a:r>
            <a:r>
              <a:rPr lang="en-US" sz="2700" cap="none" dirty="0" err="1" smtClean="0"/>
              <a:t>Morand</a:t>
            </a:r>
            <a:r>
              <a:rPr lang="en-US" sz="2700" cap="none" dirty="0" smtClean="0"/>
              <a:t/>
            </a:r>
            <a:br>
              <a:rPr lang="en-US" sz="2700" cap="none" dirty="0" smtClean="0"/>
            </a:br>
            <a:r>
              <a:rPr lang="en-US" sz="2700" cap="none" dirty="0" smtClean="0"/>
              <a:t>+Qin Wu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fr-FR" b="1" dirty="0" smtClean="0"/>
          </a:p>
          <a:p>
            <a:r>
              <a:rPr lang="fr-FR" sz="12800" b="1" dirty="0" err="1" smtClean="0"/>
              <a:t>draft</a:t>
            </a:r>
            <a:r>
              <a:rPr lang="fr-FR" sz="12800" b="1" dirty="0" smtClean="0"/>
              <a:t>-</a:t>
            </a:r>
            <a:r>
              <a:rPr lang="fr-FR" sz="12800" b="1" dirty="0" err="1" smtClean="0"/>
              <a:t>ietf</a:t>
            </a:r>
            <a:r>
              <a:rPr lang="fr-FR" sz="12800" b="1" dirty="0" smtClean="0"/>
              <a:t>-dime-</a:t>
            </a:r>
            <a:r>
              <a:rPr lang="fr-FR" sz="12800" b="1" dirty="0" err="1" smtClean="0"/>
              <a:t>erp</a:t>
            </a:r>
            <a:r>
              <a:rPr lang="fr-FR" sz="12800" b="1" dirty="0" smtClean="0"/>
              <a:t>-00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reviewers of this presentation,</a:t>
            </a:r>
          </a:p>
          <a:p>
            <a:r>
              <a:rPr lang="en-US" dirty="0" smtClean="0"/>
              <a:t>and to those who listened to it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 / Annexes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Cheat Sheet on ERP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ERP: Only the following entities are involved:</a:t>
            </a:r>
          </a:p>
          <a:p>
            <a:pPr lvl="1"/>
            <a:r>
              <a:rPr lang="en-US" dirty="0" smtClean="0"/>
              <a:t>Peer</a:t>
            </a:r>
          </a:p>
          <a:p>
            <a:pPr lvl="1"/>
            <a:r>
              <a:rPr lang="en-US" dirty="0" smtClean="0"/>
              <a:t>NAS (visited domain)</a:t>
            </a:r>
          </a:p>
          <a:p>
            <a:pPr lvl="1"/>
            <a:r>
              <a:rPr lang="en-US" dirty="0" smtClean="0"/>
              <a:t>ERP server (somewhere in between)</a:t>
            </a:r>
          </a:p>
          <a:p>
            <a:pPr lvl="1"/>
            <a:r>
              <a:rPr lang="en-US" dirty="0" smtClean="0"/>
              <a:t>Peer’s EAP server (home domain) (bootstrapping only)</a:t>
            </a:r>
          </a:p>
          <a:p>
            <a:r>
              <a:rPr lang="en-US" dirty="0" smtClean="0"/>
              <a:t>Peer, NAS, and EAP server MUST be modified</a:t>
            </a:r>
          </a:p>
          <a:p>
            <a:pPr lvl="1"/>
            <a:r>
              <a:rPr lang="en-US" dirty="0" smtClean="0"/>
              <a:t>Regardless of Diameter ERP design.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Lots of mails recently on dime@ietf.org</a:t>
            </a:r>
          </a:p>
          <a:p>
            <a:pPr lvl="1"/>
            <a:r>
              <a:rPr lang="en-US" dirty="0" smtClean="0"/>
              <a:t>Trigger: independent draft proposition</a:t>
            </a:r>
          </a:p>
          <a:p>
            <a:pPr lvl="2"/>
            <a:r>
              <a:rPr lang="en-US" dirty="0" smtClean="0"/>
              <a:t>draft-sdecugis-dime-diameter-erp-01</a:t>
            </a:r>
          </a:p>
          <a:p>
            <a:pPr lvl="1"/>
            <a:r>
              <a:rPr lang="en-US" dirty="0" smtClean="0"/>
              <a:t>Highlighted several issues in Diameter ERP design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TODO:</a:t>
            </a:r>
          </a:p>
          <a:p>
            <a:pPr lvl="1"/>
            <a:r>
              <a:rPr lang="en-US" dirty="0" smtClean="0"/>
              <a:t>Decide about the Application ID for ERP</a:t>
            </a:r>
          </a:p>
          <a:p>
            <a:pPr lvl="2"/>
            <a:r>
              <a:rPr lang="en-US" dirty="0" smtClean="0"/>
              <a:t>New ERP Application, or re-use EAP?</a:t>
            </a:r>
          </a:p>
          <a:p>
            <a:pPr lvl="1"/>
            <a:r>
              <a:rPr lang="en-US" dirty="0" smtClean="0"/>
              <a:t>Solve the others issues.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Routing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762000"/>
          </a:xfrm>
        </p:spPr>
        <p:txBody>
          <a:bodyPr/>
          <a:lstStyle/>
          <a:p>
            <a:r>
              <a:rPr lang="en-US" dirty="0" smtClean="0"/>
              <a:t>Without ERP:</a:t>
            </a:r>
            <a:endParaRPr lang="en-US" dirty="0"/>
          </a:p>
        </p:txBody>
      </p:sp>
      <p:pic>
        <p:nvPicPr>
          <p:cNvPr id="4" name="Picture 3" descr="EAP_ERP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7466667" cy="5092064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514600" y="4648200"/>
            <a:ext cx="3232597" cy="1378039"/>
          </a:xfrm>
          <a:custGeom>
            <a:avLst/>
            <a:gdLst>
              <a:gd name="connsiteX0" fmla="*/ 3232597 w 3232597"/>
              <a:gd name="connsiteY0" fmla="*/ 1378039 h 1378039"/>
              <a:gd name="connsiteX1" fmla="*/ 1493949 w 3232597"/>
              <a:gd name="connsiteY1" fmla="*/ 1068946 h 1378039"/>
              <a:gd name="connsiteX2" fmla="*/ 0 w 3232597"/>
              <a:gd name="connsiteY2" fmla="*/ 0 h 1378039"/>
              <a:gd name="connsiteX3" fmla="*/ 0 w 3232597"/>
              <a:gd name="connsiteY3" fmla="*/ 0 h 1378039"/>
              <a:gd name="connsiteX4" fmla="*/ 0 w 3232597"/>
              <a:gd name="connsiteY4" fmla="*/ 0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2597" h="1378039">
                <a:moveTo>
                  <a:pt x="3232597" y="1378039"/>
                </a:moveTo>
                <a:cubicBezTo>
                  <a:pt x="2632656" y="1338329"/>
                  <a:pt x="2032715" y="1298619"/>
                  <a:pt x="1493949" y="1068946"/>
                </a:cubicBezTo>
                <a:cubicBezTo>
                  <a:pt x="955183" y="839273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76200" cap="rnd" cmpd="sng">
            <a:solidFill>
              <a:srgbClr val="FFC000"/>
            </a:solidFill>
            <a:bevel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b" anchorCtr="0"/>
          <a:lstStyle/>
          <a:p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Local </a:t>
            </a:r>
            <a:b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</a:p>
        </p:txBody>
      </p:sp>
      <p:sp>
        <p:nvSpPr>
          <p:cNvPr id="7" name="Freeform 6"/>
          <p:cNvSpPr/>
          <p:nvPr/>
        </p:nvSpPr>
        <p:spPr>
          <a:xfrm>
            <a:off x="4052552" y="2665927"/>
            <a:ext cx="2286000" cy="3129566"/>
          </a:xfrm>
          <a:custGeom>
            <a:avLst/>
            <a:gdLst>
              <a:gd name="connsiteX0" fmla="*/ 1742941 w 2286000"/>
              <a:gd name="connsiteY0" fmla="*/ 3129566 h 3129566"/>
              <a:gd name="connsiteX1" fmla="*/ 30051 w 2286000"/>
              <a:gd name="connsiteY1" fmla="*/ 2859110 h 3129566"/>
              <a:gd name="connsiteX2" fmla="*/ 1923245 w 2286000"/>
              <a:gd name="connsiteY2" fmla="*/ 1571222 h 3129566"/>
              <a:gd name="connsiteX3" fmla="*/ 2206580 w 2286000"/>
              <a:gd name="connsiteY3" fmla="*/ 218941 h 3129566"/>
              <a:gd name="connsiteX4" fmla="*/ 2193702 w 2286000"/>
              <a:gd name="connsiteY4" fmla="*/ 257577 h 312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3129566">
                <a:moveTo>
                  <a:pt x="1742941" y="3129566"/>
                </a:moveTo>
                <a:cubicBezTo>
                  <a:pt x="871470" y="3124200"/>
                  <a:pt x="0" y="3118834"/>
                  <a:pt x="30051" y="2859110"/>
                </a:cubicBezTo>
                <a:cubicBezTo>
                  <a:pt x="60102" y="2599386"/>
                  <a:pt x="1560490" y="2011250"/>
                  <a:pt x="1923245" y="1571222"/>
                </a:cubicBezTo>
                <a:cubicBezTo>
                  <a:pt x="2286000" y="1131194"/>
                  <a:pt x="2161504" y="437882"/>
                  <a:pt x="2206580" y="218941"/>
                </a:cubicBezTo>
                <a:cubicBezTo>
                  <a:pt x="2251656" y="0"/>
                  <a:pt x="2222679" y="128788"/>
                  <a:pt x="2193702" y="257577"/>
                </a:cubicBezTo>
              </a:path>
            </a:pathLst>
          </a:custGeom>
          <a:ln w="76200">
            <a:solidFill>
              <a:srgbClr val="00B05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Foreign </a:t>
            </a:r>
            <a:b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  <a:endParaRPr lang="en-US" sz="2400" dirty="0">
              <a:ln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81400" y="6248400"/>
            <a:ext cx="2438400" cy="6096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xxx@local.domain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48400" y="6248400"/>
            <a:ext cx="2438400" cy="6096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yyy@foreign.domain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P_ERP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7466667" cy="5092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Routing / EAP Application ID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ERP collocated with EAP </a:t>
            </a:r>
            <a:r>
              <a:rPr lang="en-US" i="1" dirty="0" smtClean="0"/>
              <a:t>proxy</a:t>
            </a:r>
            <a:endParaRPr lang="en-US" i="1" dirty="0"/>
          </a:p>
        </p:txBody>
      </p:sp>
      <p:sp>
        <p:nvSpPr>
          <p:cNvPr id="6" name="Freeform 5"/>
          <p:cNvSpPr/>
          <p:nvPr/>
        </p:nvSpPr>
        <p:spPr>
          <a:xfrm>
            <a:off x="2667001" y="4036483"/>
            <a:ext cx="3009901" cy="2002456"/>
          </a:xfrm>
          <a:custGeom>
            <a:avLst/>
            <a:gdLst>
              <a:gd name="connsiteX0" fmla="*/ 3232597 w 3232597"/>
              <a:gd name="connsiteY0" fmla="*/ 1378039 h 1378039"/>
              <a:gd name="connsiteX1" fmla="*/ 1493949 w 3232597"/>
              <a:gd name="connsiteY1" fmla="*/ 1068946 h 1378039"/>
              <a:gd name="connsiteX2" fmla="*/ 0 w 3232597"/>
              <a:gd name="connsiteY2" fmla="*/ 0 h 1378039"/>
              <a:gd name="connsiteX3" fmla="*/ 0 w 3232597"/>
              <a:gd name="connsiteY3" fmla="*/ 0 h 1378039"/>
              <a:gd name="connsiteX4" fmla="*/ 0 w 3232597"/>
              <a:gd name="connsiteY4" fmla="*/ 0 h 1378039"/>
              <a:gd name="connsiteX0" fmla="*/ 3232597 w 3296992"/>
              <a:gd name="connsiteY0" fmla="*/ 1937197 h 1937197"/>
              <a:gd name="connsiteX1" fmla="*/ 1493949 w 3296992"/>
              <a:gd name="connsiteY1" fmla="*/ 1628104 h 1937197"/>
              <a:gd name="connsiteX2" fmla="*/ 3048000 w 3296992"/>
              <a:gd name="connsiteY2" fmla="*/ 178158 h 1937197"/>
              <a:gd name="connsiteX3" fmla="*/ 0 w 3296992"/>
              <a:gd name="connsiteY3" fmla="*/ 559158 h 1937197"/>
              <a:gd name="connsiteX4" fmla="*/ 0 w 3296992"/>
              <a:gd name="connsiteY4" fmla="*/ 559158 h 1937197"/>
              <a:gd name="connsiteX5" fmla="*/ 0 w 3296992"/>
              <a:gd name="connsiteY5" fmla="*/ 559158 h 1937197"/>
              <a:gd name="connsiteX0" fmla="*/ 3232597 w 3276600"/>
              <a:gd name="connsiteY0" fmla="*/ 1924139 h 1924139"/>
              <a:gd name="connsiteX1" fmla="*/ 1371599 w 3276600"/>
              <a:gd name="connsiteY1" fmla="*/ 1536700 h 1924139"/>
              <a:gd name="connsiteX2" fmla="*/ 3048000 w 3276600"/>
              <a:gd name="connsiteY2" fmla="*/ 165100 h 1924139"/>
              <a:gd name="connsiteX3" fmla="*/ 0 w 3276600"/>
              <a:gd name="connsiteY3" fmla="*/ 546100 h 1924139"/>
              <a:gd name="connsiteX4" fmla="*/ 0 w 3276600"/>
              <a:gd name="connsiteY4" fmla="*/ 546100 h 1924139"/>
              <a:gd name="connsiteX5" fmla="*/ 0 w 3276600"/>
              <a:gd name="connsiteY5" fmla="*/ 546100 h 1924139"/>
              <a:gd name="connsiteX0" fmla="*/ 3232597 w 3276600"/>
              <a:gd name="connsiteY0" fmla="*/ 1924139 h 1924139"/>
              <a:gd name="connsiteX1" fmla="*/ 1371599 w 3276600"/>
              <a:gd name="connsiteY1" fmla="*/ 1536700 h 1924139"/>
              <a:gd name="connsiteX2" fmla="*/ 3048000 w 3276600"/>
              <a:gd name="connsiteY2" fmla="*/ 165100 h 1924139"/>
              <a:gd name="connsiteX3" fmla="*/ 0 w 3276600"/>
              <a:gd name="connsiteY3" fmla="*/ 546100 h 1924139"/>
              <a:gd name="connsiteX4" fmla="*/ 0 w 3276600"/>
              <a:gd name="connsiteY4" fmla="*/ 546100 h 1924139"/>
              <a:gd name="connsiteX5" fmla="*/ 0 w 3276600"/>
              <a:gd name="connsiteY5" fmla="*/ 546100 h 1924139"/>
              <a:gd name="connsiteX0" fmla="*/ 3232597 w 3276600"/>
              <a:gd name="connsiteY0" fmla="*/ 1924139 h 1924139"/>
              <a:gd name="connsiteX1" fmla="*/ 1371599 w 3276600"/>
              <a:gd name="connsiteY1" fmla="*/ 1536700 h 1924139"/>
              <a:gd name="connsiteX2" fmla="*/ 3048000 w 3276600"/>
              <a:gd name="connsiteY2" fmla="*/ 165100 h 1924139"/>
              <a:gd name="connsiteX3" fmla="*/ 0 w 3276600"/>
              <a:gd name="connsiteY3" fmla="*/ 546100 h 1924139"/>
              <a:gd name="connsiteX4" fmla="*/ 0 w 3276600"/>
              <a:gd name="connsiteY4" fmla="*/ 546100 h 1924139"/>
              <a:gd name="connsiteX5" fmla="*/ 0 w 3276600"/>
              <a:gd name="connsiteY5" fmla="*/ 546100 h 1924139"/>
              <a:gd name="connsiteX0" fmla="*/ 3232598 w 3276601"/>
              <a:gd name="connsiteY0" fmla="*/ 1924139 h 1924139"/>
              <a:gd name="connsiteX1" fmla="*/ 1371600 w 3276601"/>
              <a:gd name="connsiteY1" fmla="*/ 1536700 h 1924139"/>
              <a:gd name="connsiteX2" fmla="*/ 3048001 w 3276601"/>
              <a:gd name="connsiteY2" fmla="*/ 165100 h 1924139"/>
              <a:gd name="connsiteX3" fmla="*/ 1 w 3276601"/>
              <a:gd name="connsiteY3" fmla="*/ 546100 h 1924139"/>
              <a:gd name="connsiteX4" fmla="*/ 1 w 3276601"/>
              <a:gd name="connsiteY4" fmla="*/ 546100 h 1924139"/>
              <a:gd name="connsiteX5" fmla="*/ 0 w 3276601"/>
              <a:gd name="connsiteY5" fmla="*/ 546100 h 1924139"/>
              <a:gd name="connsiteX0" fmla="*/ 3232597 w 3276600"/>
              <a:gd name="connsiteY0" fmla="*/ 1924139 h 1924139"/>
              <a:gd name="connsiteX1" fmla="*/ 1371599 w 3276600"/>
              <a:gd name="connsiteY1" fmla="*/ 1536700 h 1924139"/>
              <a:gd name="connsiteX2" fmla="*/ 3048000 w 3276600"/>
              <a:gd name="connsiteY2" fmla="*/ 165100 h 1924139"/>
              <a:gd name="connsiteX3" fmla="*/ 0 w 3276600"/>
              <a:gd name="connsiteY3" fmla="*/ 546100 h 1924139"/>
              <a:gd name="connsiteX4" fmla="*/ 0 w 3276600"/>
              <a:gd name="connsiteY4" fmla="*/ 546100 h 1924139"/>
              <a:gd name="connsiteX5" fmla="*/ 228599 w 3276600"/>
              <a:gd name="connsiteY5" fmla="*/ 76200 h 1924139"/>
              <a:gd name="connsiteX0" fmla="*/ 3232597 w 3276600"/>
              <a:gd name="connsiteY0" fmla="*/ 1924139 h 1924139"/>
              <a:gd name="connsiteX1" fmla="*/ 1371599 w 3276600"/>
              <a:gd name="connsiteY1" fmla="*/ 1536700 h 1924139"/>
              <a:gd name="connsiteX2" fmla="*/ 3048000 w 3276600"/>
              <a:gd name="connsiteY2" fmla="*/ 165100 h 1924139"/>
              <a:gd name="connsiteX3" fmla="*/ 0 w 3276600"/>
              <a:gd name="connsiteY3" fmla="*/ 546100 h 1924139"/>
              <a:gd name="connsiteX4" fmla="*/ 685798 w 3276600"/>
              <a:gd name="connsiteY4" fmla="*/ 304800 h 1924139"/>
              <a:gd name="connsiteX5" fmla="*/ 228599 w 3276600"/>
              <a:gd name="connsiteY5" fmla="*/ 76200 h 1924139"/>
              <a:gd name="connsiteX0" fmla="*/ 3003998 w 3003998"/>
              <a:gd name="connsiteY0" fmla="*/ 1964356 h 1964356"/>
              <a:gd name="connsiteX1" fmla="*/ 1143000 w 3003998"/>
              <a:gd name="connsiteY1" fmla="*/ 1576917 h 1964356"/>
              <a:gd name="connsiteX2" fmla="*/ 2819401 w 3003998"/>
              <a:gd name="connsiteY2" fmla="*/ 205317 h 1964356"/>
              <a:gd name="connsiteX3" fmla="*/ 457199 w 3003998"/>
              <a:gd name="connsiteY3" fmla="*/ 345017 h 1964356"/>
              <a:gd name="connsiteX4" fmla="*/ 0 w 3003998"/>
              <a:gd name="connsiteY4" fmla="*/ 116417 h 1964356"/>
              <a:gd name="connsiteX0" fmla="*/ 3003998 w 3009901"/>
              <a:gd name="connsiteY0" fmla="*/ 2002456 h 2002456"/>
              <a:gd name="connsiteX1" fmla="*/ 1143000 w 3009901"/>
              <a:gd name="connsiteY1" fmla="*/ 1615017 h 2002456"/>
              <a:gd name="connsiteX2" fmla="*/ 2819401 w 3009901"/>
              <a:gd name="connsiteY2" fmla="*/ 243417 h 2002456"/>
              <a:gd name="connsiteX3" fmla="*/ 0 w 3009901"/>
              <a:gd name="connsiteY3" fmla="*/ 154517 h 200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09901" h="2002456">
                <a:moveTo>
                  <a:pt x="3003998" y="2002456"/>
                </a:moveTo>
                <a:cubicBezTo>
                  <a:pt x="2404057" y="1962746"/>
                  <a:pt x="1306132" y="1965966"/>
                  <a:pt x="1143000" y="1615017"/>
                </a:cubicBezTo>
                <a:cubicBezTo>
                  <a:pt x="935328" y="1203072"/>
                  <a:pt x="3009901" y="486834"/>
                  <a:pt x="2819401" y="243417"/>
                </a:cubicBezTo>
                <a:cubicBezTo>
                  <a:pt x="2628901" y="0"/>
                  <a:pt x="587375" y="173038"/>
                  <a:pt x="0" y="154517"/>
                </a:cubicBezTo>
              </a:path>
            </a:pathLst>
          </a:custGeom>
          <a:ln w="76200" cap="rnd" cmpd="sng">
            <a:solidFill>
              <a:srgbClr val="FFC000"/>
            </a:solidFill>
            <a:bevel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endParaRPr lang="en-US" sz="2400" dirty="0" smtClean="0">
              <a:ln>
                <a:solidFill>
                  <a:srgbClr val="FFC000"/>
                </a:solidFill>
              </a:ln>
              <a:solidFill>
                <a:srgbClr val="FFFF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Local </a:t>
            </a:r>
            <a:b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</a:p>
        </p:txBody>
      </p:sp>
      <p:sp>
        <p:nvSpPr>
          <p:cNvPr id="7" name="Freeform 6"/>
          <p:cNvSpPr/>
          <p:nvPr/>
        </p:nvSpPr>
        <p:spPr>
          <a:xfrm>
            <a:off x="4052552" y="2665927"/>
            <a:ext cx="2286000" cy="3129566"/>
          </a:xfrm>
          <a:custGeom>
            <a:avLst/>
            <a:gdLst>
              <a:gd name="connsiteX0" fmla="*/ 1742941 w 2286000"/>
              <a:gd name="connsiteY0" fmla="*/ 3129566 h 3129566"/>
              <a:gd name="connsiteX1" fmla="*/ 30051 w 2286000"/>
              <a:gd name="connsiteY1" fmla="*/ 2859110 h 3129566"/>
              <a:gd name="connsiteX2" fmla="*/ 1923245 w 2286000"/>
              <a:gd name="connsiteY2" fmla="*/ 1571222 h 3129566"/>
              <a:gd name="connsiteX3" fmla="*/ 2206580 w 2286000"/>
              <a:gd name="connsiteY3" fmla="*/ 218941 h 3129566"/>
              <a:gd name="connsiteX4" fmla="*/ 2193702 w 2286000"/>
              <a:gd name="connsiteY4" fmla="*/ 257577 h 312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3129566">
                <a:moveTo>
                  <a:pt x="1742941" y="3129566"/>
                </a:moveTo>
                <a:cubicBezTo>
                  <a:pt x="871470" y="3124200"/>
                  <a:pt x="0" y="3118834"/>
                  <a:pt x="30051" y="2859110"/>
                </a:cubicBezTo>
                <a:cubicBezTo>
                  <a:pt x="60102" y="2599386"/>
                  <a:pt x="1560490" y="2011250"/>
                  <a:pt x="1923245" y="1571222"/>
                </a:cubicBezTo>
                <a:cubicBezTo>
                  <a:pt x="2286000" y="1131194"/>
                  <a:pt x="2161504" y="437882"/>
                  <a:pt x="2206580" y="218941"/>
                </a:cubicBezTo>
                <a:cubicBezTo>
                  <a:pt x="2251656" y="0"/>
                  <a:pt x="2222679" y="128788"/>
                  <a:pt x="2193702" y="257577"/>
                </a:cubicBezTo>
              </a:path>
            </a:pathLst>
          </a:custGeom>
          <a:ln w="76200">
            <a:solidFill>
              <a:srgbClr val="00B05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Foreign </a:t>
            </a:r>
            <a:b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  <a:endParaRPr lang="en-US" sz="2400" dirty="0">
              <a:ln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414656" y="4752303"/>
            <a:ext cx="1452744" cy="960704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5963" h="847562">
                <a:moveTo>
                  <a:pt x="1335963" y="782095"/>
                </a:moveTo>
                <a:cubicBezTo>
                  <a:pt x="596501" y="847562"/>
                  <a:pt x="9092" y="777991"/>
                  <a:pt x="4546" y="647642"/>
                </a:cubicBezTo>
                <a:cubicBezTo>
                  <a:pt x="0" y="517293"/>
                  <a:pt x="1091330" y="107940"/>
                  <a:pt x="1308687" y="0"/>
                </a:cubicBezTo>
                <a:lnTo>
                  <a:pt x="1308687" y="0"/>
                </a:lnTo>
                <a:lnTo>
                  <a:pt x="1308687" y="0"/>
                </a:ln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ERP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Cross 9"/>
          <p:cNvSpPr/>
          <p:nvPr/>
        </p:nvSpPr>
        <p:spPr>
          <a:xfrm rot="18742557">
            <a:off x="3599299" y="3755876"/>
            <a:ext cx="2316269" cy="2308424"/>
          </a:xfrm>
          <a:prstGeom prst="plus">
            <a:avLst>
              <a:gd name="adj" fmla="val 45832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6324600" y="2895600"/>
            <a:ext cx="152400" cy="1066800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1308687 w 1335963"/>
              <a:gd name="connsiteY3" fmla="*/ 201678 h 1049240"/>
              <a:gd name="connsiteX4" fmla="*/ 210224 w 1335963"/>
              <a:gd name="connsiteY4" fmla="*/ 0 h 1049240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210224 w 1335963"/>
              <a:gd name="connsiteY3" fmla="*/ 0 h 1049240"/>
              <a:gd name="connsiteX0" fmla="*/ 1519040 w 1519040"/>
              <a:gd name="connsiteY0" fmla="*/ 983773 h 1049240"/>
              <a:gd name="connsiteX1" fmla="*/ 187623 w 1519040"/>
              <a:gd name="connsiteY1" fmla="*/ 849320 h 1049240"/>
              <a:gd name="connsiteX2" fmla="*/ 393301 w 1519040"/>
              <a:gd name="connsiteY2" fmla="*/ 0 h 1049240"/>
              <a:gd name="connsiteX0" fmla="*/ 739462 w 879612"/>
              <a:gd name="connsiteY0" fmla="*/ 1008389 h 1073856"/>
              <a:gd name="connsiteX1" fmla="*/ 673934 w 879612"/>
              <a:gd name="connsiteY1" fmla="*/ 849320 h 1073856"/>
              <a:gd name="connsiteX2" fmla="*/ 879612 w 879612"/>
              <a:gd name="connsiteY2" fmla="*/ 0 h 1073856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352042"/>
              <a:gd name="connsiteY0" fmla="*/ 1008389 h 1008389"/>
              <a:gd name="connsiteX1" fmla="*/ 350374 w 352042"/>
              <a:gd name="connsiteY1" fmla="*/ 470582 h 1008389"/>
              <a:gd name="connsiteX2" fmla="*/ 140150 w 352042"/>
              <a:gd name="connsiteY2" fmla="*/ 0 h 1008389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210224"/>
              <a:gd name="connsiteY0" fmla="*/ 941163 h 941163"/>
              <a:gd name="connsiteX1" fmla="*/ 210224 w 210224"/>
              <a:gd name="connsiteY1" fmla="*/ 0 h 94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224" h="941163">
                <a:moveTo>
                  <a:pt x="0" y="941163"/>
                </a:moveTo>
                <a:lnTo>
                  <a:pt x="210224" y="0"/>
                </a:ln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prstDash val="sysDot"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8400" y="6248400"/>
            <a:ext cx="2438400" cy="6096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yyy@foreign.domain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48400" y="6248400"/>
            <a:ext cx="2438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zzz@local.domain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1400" y="6248400"/>
            <a:ext cx="2438400" cy="6096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xxx@local.domain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43200" y="3352800"/>
            <a:ext cx="3811905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Routing issue!</a:t>
            </a:r>
            <a:endParaRPr lang="en-US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69577" y="3048000"/>
            <a:ext cx="257442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ERP bootstrapping</a:t>
            </a:r>
          </a:p>
          <a:p>
            <a:pPr algn="ctr"/>
            <a:r>
              <a:rPr lang="en-US" sz="2800" i="1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implicit &amp; explicit</a:t>
            </a:r>
            <a:endParaRPr lang="en-US" sz="2800" i="1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Round Diagonal Corner Rectangle 15"/>
          <p:cNvSpPr/>
          <p:nvPr/>
        </p:nvSpPr>
        <p:spPr>
          <a:xfrm>
            <a:off x="6781800" y="3962400"/>
            <a:ext cx="1066800" cy="685800"/>
          </a:xfrm>
          <a:prstGeom prst="round2DiagRect">
            <a:avLst>
              <a:gd name="adj1" fmla="val 16667"/>
              <a:gd name="adj2" fmla="val 41538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 ERP Server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9" grpId="0" animBg="1"/>
      <p:bldP spid="14" grpId="0" animBg="1"/>
      <p:bldP spid="15" grpId="0" animBg="1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P_ERP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7466667" cy="5092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Routing / EAP Application ID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ERP collocated with EAP </a:t>
            </a:r>
            <a:r>
              <a:rPr lang="en-US" i="1" dirty="0" smtClean="0"/>
              <a:t>server</a:t>
            </a:r>
            <a:endParaRPr lang="en-US" i="1" dirty="0"/>
          </a:p>
        </p:txBody>
      </p:sp>
      <p:sp>
        <p:nvSpPr>
          <p:cNvPr id="7" name="Freeform 6"/>
          <p:cNvSpPr/>
          <p:nvPr/>
        </p:nvSpPr>
        <p:spPr>
          <a:xfrm>
            <a:off x="4052552" y="2665927"/>
            <a:ext cx="2286000" cy="3129566"/>
          </a:xfrm>
          <a:custGeom>
            <a:avLst/>
            <a:gdLst>
              <a:gd name="connsiteX0" fmla="*/ 1742941 w 2286000"/>
              <a:gd name="connsiteY0" fmla="*/ 3129566 h 3129566"/>
              <a:gd name="connsiteX1" fmla="*/ 30051 w 2286000"/>
              <a:gd name="connsiteY1" fmla="*/ 2859110 h 3129566"/>
              <a:gd name="connsiteX2" fmla="*/ 1923245 w 2286000"/>
              <a:gd name="connsiteY2" fmla="*/ 1571222 h 3129566"/>
              <a:gd name="connsiteX3" fmla="*/ 2206580 w 2286000"/>
              <a:gd name="connsiteY3" fmla="*/ 218941 h 3129566"/>
              <a:gd name="connsiteX4" fmla="*/ 2193702 w 2286000"/>
              <a:gd name="connsiteY4" fmla="*/ 257577 h 312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3129566">
                <a:moveTo>
                  <a:pt x="1742941" y="3129566"/>
                </a:moveTo>
                <a:cubicBezTo>
                  <a:pt x="871470" y="3124200"/>
                  <a:pt x="0" y="3118834"/>
                  <a:pt x="30051" y="2859110"/>
                </a:cubicBezTo>
                <a:cubicBezTo>
                  <a:pt x="60102" y="2599386"/>
                  <a:pt x="1560490" y="2011250"/>
                  <a:pt x="1923245" y="1571222"/>
                </a:cubicBezTo>
                <a:cubicBezTo>
                  <a:pt x="2286000" y="1131194"/>
                  <a:pt x="2161504" y="437882"/>
                  <a:pt x="2206580" y="218941"/>
                </a:cubicBezTo>
                <a:cubicBezTo>
                  <a:pt x="2251656" y="0"/>
                  <a:pt x="2222679" y="128788"/>
                  <a:pt x="2193702" y="257577"/>
                </a:cubicBezTo>
              </a:path>
            </a:pathLst>
          </a:custGeom>
          <a:ln w="76200">
            <a:solidFill>
              <a:srgbClr val="00B05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pPr algn="ctr"/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Foreign </a:t>
            </a:r>
            <a:b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  <a:endParaRPr lang="en-US" sz="2400" dirty="0">
              <a:ln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590800" y="4495799"/>
            <a:ext cx="3276600" cy="1217207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3013206 w 3013206"/>
              <a:gd name="connsiteY0" fmla="*/ 1008390 h 1073857"/>
              <a:gd name="connsiteX1" fmla="*/ 1681789 w 3013206"/>
              <a:gd name="connsiteY1" fmla="*/ 873937 h 1073857"/>
              <a:gd name="connsiteX2" fmla="*/ 2985930 w 3013206"/>
              <a:gd name="connsiteY2" fmla="*/ 226295 h 1073857"/>
              <a:gd name="connsiteX3" fmla="*/ 2985930 w 3013206"/>
              <a:gd name="connsiteY3" fmla="*/ 226295 h 1073857"/>
              <a:gd name="connsiteX4" fmla="*/ 0 w 3013206"/>
              <a:gd name="connsiteY4" fmla="*/ 0 h 1073857"/>
              <a:gd name="connsiteX0" fmla="*/ 3013206 w 3013206"/>
              <a:gd name="connsiteY0" fmla="*/ 1008390 h 1073857"/>
              <a:gd name="connsiteX1" fmla="*/ 1681789 w 3013206"/>
              <a:gd name="connsiteY1" fmla="*/ 873937 h 1073857"/>
              <a:gd name="connsiteX2" fmla="*/ 2985930 w 3013206"/>
              <a:gd name="connsiteY2" fmla="*/ 226295 h 1073857"/>
              <a:gd name="connsiteX3" fmla="*/ 0 w 3013206"/>
              <a:gd name="connsiteY3" fmla="*/ 0 h 1073857"/>
              <a:gd name="connsiteX0" fmla="*/ 3013206 w 3013206"/>
              <a:gd name="connsiteY0" fmla="*/ 1008390 h 1073857"/>
              <a:gd name="connsiteX1" fmla="*/ 1681789 w 3013206"/>
              <a:gd name="connsiteY1" fmla="*/ 873937 h 1073857"/>
              <a:gd name="connsiteX2" fmla="*/ 0 w 3013206"/>
              <a:gd name="connsiteY2" fmla="*/ 0 h 1073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13206" h="1073857">
                <a:moveTo>
                  <a:pt x="3013206" y="1008390"/>
                </a:moveTo>
                <a:cubicBezTo>
                  <a:pt x="2273744" y="1073857"/>
                  <a:pt x="2183990" y="1042002"/>
                  <a:pt x="1681789" y="873937"/>
                </a:cubicBezTo>
                <a:cubicBezTo>
                  <a:pt x="1179588" y="705872"/>
                  <a:pt x="350373" y="182070"/>
                  <a:pt x="0" y="0"/>
                </a:cubicBez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sz="2400" dirty="0" smtClean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  <a:p>
            <a:pPr algn="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ERP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6324600" y="2895600"/>
            <a:ext cx="152400" cy="1066800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1308687 w 1335963"/>
              <a:gd name="connsiteY3" fmla="*/ 201678 h 1049240"/>
              <a:gd name="connsiteX4" fmla="*/ 210224 w 1335963"/>
              <a:gd name="connsiteY4" fmla="*/ 0 h 1049240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210224 w 1335963"/>
              <a:gd name="connsiteY3" fmla="*/ 0 h 1049240"/>
              <a:gd name="connsiteX0" fmla="*/ 1519040 w 1519040"/>
              <a:gd name="connsiteY0" fmla="*/ 983773 h 1049240"/>
              <a:gd name="connsiteX1" fmla="*/ 187623 w 1519040"/>
              <a:gd name="connsiteY1" fmla="*/ 849320 h 1049240"/>
              <a:gd name="connsiteX2" fmla="*/ 393301 w 1519040"/>
              <a:gd name="connsiteY2" fmla="*/ 0 h 1049240"/>
              <a:gd name="connsiteX0" fmla="*/ 739462 w 879612"/>
              <a:gd name="connsiteY0" fmla="*/ 1008389 h 1073856"/>
              <a:gd name="connsiteX1" fmla="*/ 673934 w 879612"/>
              <a:gd name="connsiteY1" fmla="*/ 849320 h 1073856"/>
              <a:gd name="connsiteX2" fmla="*/ 879612 w 879612"/>
              <a:gd name="connsiteY2" fmla="*/ 0 h 1073856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352042"/>
              <a:gd name="connsiteY0" fmla="*/ 1008389 h 1008389"/>
              <a:gd name="connsiteX1" fmla="*/ 350374 w 352042"/>
              <a:gd name="connsiteY1" fmla="*/ 470582 h 1008389"/>
              <a:gd name="connsiteX2" fmla="*/ 140150 w 352042"/>
              <a:gd name="connsiteY2" fmla="*/ 0 h 1008389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210224"/>
              <a:gd name="connsiteY0" fmla="*/ 941163 h 941163"/>
              <a:gd name="connsiteX1" fmla="*/ 210224 w 210224"/>
              <a:gd name="connsiteY1" fmla="*/ 0 h 94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224" h="941163">
                <a:moveTo>
                  <a:pt x="0" y="941163"/>
                </a:moveTo>
                <a:lnTo>
                  <a:pt x="210224" y="0"/>
                </a:ln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prstDash val="sysDot"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69577" y="2971800"/>
            <a:ext cx="2574423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ERP bootstrapping</a:t>
            </a:r>
          </a:p>
          <a:p>
            <a:pPr algn="ctr"/>
            <a:r>
              <a:rPr lang="en-US" sz="2800" i="1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implicit &amp; explicit</a:t>
            </a:r>
            <a:endParaRPr lang="en-US" sz="2800" i="1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48400" y="6248400"/>
            <a:ext cx="2438400" cy="6096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yyy@foreign.domain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48400" y="6248400"/>
            <a:ext cx="2438400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zzz@local.domain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1400" y="6248400"/>
            <a:ext cx="2438400" cy="60960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xxx@local.domain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514600" y="4648200"/>
            <a:ext cx="3232597" cy="1378039"/>
          </a:xfrm>
          <a:custGeom>
            <a:avLst/>
            <a:gdLst>
              <a:gd name="connsiteX0" fmla="*/ 3232597 w 3232597"/>
              <a:gd name="connsiteY0" fmla="*/ 1378039 h 1378039"/>
              <a:gd name="connsiteX1" fmla="*/ 1493949 w 3232597"/>
              <a:gd name="connsiteY1" fmla="*/ 1068946 h 1378039"/>
              <a:gd name="connsiteX2" fmla="*/ 0 w 3232597"/>
              <a:gd name="connsiteY2" fmla="*/ 0 h 1378039"/>
              <a:gd name="connsiteX3" fmla="*/ 0 w 3232597"/>
              <a:gd name="connsiteY3" fmla="*/ 0 h 1378039"/>
              <a:gd name="connsiteX4" fmla="*/ 0 w 3232597"/>
              <a:gd name="connsiteY4" fmla="*/ 0 h 137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32597" h="1378039">
                <a:moveTo>
                  <a:pt x="3232597" y="1378039"/>
                </a:moveTo>
                <a:cubicBezTo>
                  <a:pt x="2632656" y="1338329"/>
                  <a:pt x="2032715" y="1298619"/>
                  <a:pt x="1493949" y="1068946"/>
                </a:cubicBezTo>
                <a:cubicBezTo>
                  <a:pt x="955183" y="839273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76200" cap="rnd" cmpd="sng">
            <a:solidFill>
              <a:srgbClr val="FFC000"/>
            </a:solidFill>
            <a:bevel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b" anchorCtr="0"/>
          <a:lstStyle/>
          <a:p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Local </a:t>
            </a:r>
            <a:b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</a:p>
        </p:txBody>
      </p:sp>
      <p:sp>
        <p:nvSpPr>
          <p:cNvPr id="17" name="Freeform 16"/>
          <p:cNvSpPr/>
          <p:nvPr/>
        </p:nvSpPr>
        <p:spPr>
          <a:xfrm flipV="1">
            <a:off x="2590800" y="4267199"/>
            <a:ext cx="2895600" cy="45719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1308687 w 1335963"/>
              <a:gd name="connsiteY3" fmla="*/ 201678 h 1049240"/>
              <a:gd name="connsiteX4" fmla="*/ 210224 w 1335963"/>
              <a:gd name="connsiteY4" fmla="*/ 0 h 1049240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210224 w 1335963"/>
              <a:gd name="connsiteY3" fmla="*/ 0 h 1049240"/>
              <a:gd name="connsiteX0" fmla="*/ 1519040 w 1519040"/>
              <a:gd name="connsiteY0" fmla="*/ 983773 h 1049240"/>
              <a:gd name="connsiteX1" fmla="*/ 187623 w 1519040"/>
              <a:gd name="connsiteY1" fmla="*/ 849320 h 1049240"/>
              <a:gd name="connsiteX2" fmla="*/ 393301 w 1519040"/>
              <a:gd name="connsiteY2" fmla="*/ 0 h 1049240"/>
              <a:gd name="connsiteX0" fmla="*/ 739462 w 879612"/>
              <a:gd name="connsiteY0" fmla="*/ 1008389 h 1073856"/>
              <a:gd name="connsiteX1" fmla="*/ 673934 w 879612"/>
              <a:gd name="connsiteY1" fmla="*/ 849320 h 1073856"/>
              <a:gd name="connsiteX2" fmla="*/ 879612 w 879612"/>
              <a:gd name="connsiteY2" fmla="*/ 0 h 1073856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352042"/>
              <a:gd name="connsiteY0" fmla="*/ 1008389 h 1008389"/>
              <a:gd name="connsiteX1" fmla="*/ 350374 w 352042"/>
              <a:gd name="connsiteY1" fmla="*/ 470582 h 1008389"/>
              <a:gd name="connsiteX2" fmla="*/ 140150 w 352042"/>
              <a:gd name="connsiteY2" fmla="*/ 0 h 1008389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210224"/>
              <a:gd name="connsiteY0" fmla="*/ 941163 h 941163"/>
              <a:gd name="connsiteX1" fmla="*/ 210224 w 210224"/>
              <a:gd name="connsiteY1" fmla="*/ 0 h 94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224" h="941163">
                <a:moveTo>
                  <a:pt x="0" y="941163"/>
                </a:moveTo>
                <a:lnTo>
                  <a:pt x="210224" y="0"/>
                </a:ln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prstDash val="sysDot"/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928557" y="3657600"/>
            <a:ext cx="24073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Key transfer (TBD)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20574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rgbClr val="00B050"/>
                    </a:gs>
                    <a:gs pos="100000">
                      <a:srgbClr val="92D050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 routing issue (*)</a:t>
            </a:r>
          </a:p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Key always transferred</a:t>
            </a:r>
          </a:p>
        </p:txBody>
      </p:sp>
      <p:sp>
        <p:nvSpPr>
          <p:cNvPr id="21" name="Round Diagonal Corner Rectangle 20"/>
          <p:cNvSpPr/>
          <p:nvPr/>
        </p:nvSpPr>
        <p:spPr>
          <a:xfrm>
            <a:off x="152400" y="3810000"/>
            <a:ext cx="1066800" cy="685800"/>
          </a:xfrm>
          <a:prstGeom prst="round2DiagRect">
            <a:avLst>
              <a:gd name="adj1" fmla="val 16667"/>
              <a:gd name="adj2" fmla="val 41538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+ ERP Server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4" grpId="0" animBg="1"/>
      <p:bldP spid="15" grpId="0" animBg="1"/>
      <p:bldP spid="16" grpId="0" animBg="1"/>
      <p:bldP spid="17" grpId="0" animBg="1"/>
      <p:bldP spid="18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AP_ERP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524000"/>
            <a:ext cx="7466667" cy="5092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Routing / new ERP Application 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ERP is independent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>
          <a:xfrm>
            <a:off x="4052552" y="2665927"/>
            <a:ext cx="2286000" cy="3129566"/>
          </a:xfrm>
          <a:custGeom>
            <a:avLst/>
            <a:gdLst>
              <a:gd name="connsiteX0" fmla="*/ 1742941 w 2286000"/>
              <a:gd name="connsiteY0" fmla="*/ 3129566 h 3129566"/>
              <a:gd name="connsiteX1" fmla="*/ 30051 w 2286000"/>
              <a:gd name="connsiteY1" fmla="*/ 2859110 h 3129566"/>
              <a:gd name="connsiteX2" fmla="*/ 1923245 w 2286000"/>
              <a:gd name="connsiteY2" fmla="*/ 1571222 h 3129566"/>
              <a:gd name="connsiteX3" fmla="*/ 2206580 w 2286000"/>
              <a:gd name="connsiteY3" fmla="*/ 218941 h 3129566"/>
              <a:gd name="connsiteX4" fmla="*/ 2193702 w 2286000"/>
              <a:gd name="connsiteY4" fmla="*/ 257577 h 3129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3129566">
                <a:moveTo>
                  <a:pt x="1742941" y="3129566"/>
                </a:moveTo>
                <a:cubicBezTo>
                  <a:pt x="871470" y="3124200"/>
                  <a:pt x="0" y="3118834"/>
                  <a:pt x="30051" y="2859110"/>
                </a:cubicBezTo>
                <a:cubicBezTo>
                  <a:pt x="60102" y="2599386"/>
                  <a:pt x="1560490" y="2011250"/>
                  <a:pt x="1923245" y="1571222"/>
                </a:cubicBezTo>
                <a:cubicBezTo>
                  <a:pt x="2286000" y="1131194"/>
                  <a:pt x="2161504" y="437882"/>
                  <a:pt x="2206580" y="218941"/>
                </a:cubicBezTo>
                <a:cubicBezTo>
                  <a:pt x="2251656" y="0"/>
                  <a:pt x="2222679" y="128788"/>
                  <a:pt x="2193702" y="257577"/>
                </a:cubicBezTo>
              </a:path>
            </a:pathLst>
          </a:custGeom>
          <a:ln w="76200">
            <a:solidFill>
              <a:srgbClr val="00B050"/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pPr algn="r"/>
            <a: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en-US" sz="2400" dirty="0" smtClean="0">
                <a:ln>
                  <a:solidFill>
                    <a:srgbClr val="00B050"/>
                  </a:solidFill>
                </a:ln>
                <a:solidFill>
                  <a:srgbClr val="92D05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sz="2400" dirty="0">
              <a:ln>
                <a:solidFill>
                  <a:srgbClr val="00B050"/>
                </a:solidFill>
              </a:ln>
              <a:solidFill>
                <a:srgbClr val="92D05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721100" y="4419600"/>
            <a:ext cx="1917699" cy="1676400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2837 w 1332837"/>
              <a:gd name="connsiteY0" fmla="*/ 782095 h 1207859"/>
              <a:gd name="connsiteX1" fmla="*/ 1052539 w 1332837"/>
              <a:gd name="connsiteY1" fmla="*/ 1185450 h 1207859"/>
              <a:gd name="connsiteX2" fmla="*/ 1420 w 1332837"/>
              <a:gd name="connsiteY2" fmla="*/ 647642 h 1207859"/>
              <a:gd name="connsiteX3" fmla="*/ 1305561 w 1332837"/>
              <a:gd name="connsiteY3" fmla="*/ 0 h 1207859"/>
              <a:gd name="connsiteX4" fmla="*/ 1305561 w 1332837"/>
              <a:gd name="connsiteY4" fmla="*/ 0 h 1207859"/>
              <a:gd name="connsiteX5" fmla="*/ 1305561 w 1332837"/>
              <a:gd name="connsiteY5" fmla="*/ 0 h 1207859"/>
              <a:gd name="connsiteX0" fmla="*/ 1192688 w 1305561"/>
              <a:gd name="connsiteY0" fmla="*/ 1252676 h 1286289"/>
              <a:gd name="connsiteX1" fmla="*/ 1052539 w 1305561"/>
              <a:gd name="connsiteY1" fmla="*/ 1185450 h 1286289"/>
              <a:gd name="connsiteX2" fmla="*/ 1420 w 1305561"/>
              <a:gd name="connsiteY2" fmla="*/ 647642 h 1286289"/>
              <a:gd name="connsiteX3" fmla="*/ 1305561 w 1305561"/>
              <a:gd name="connsiteY3" fmla="*/ 0 h 1286289"/>
              <a:gd name="connsiteX4" fmla="*/ 1305561 w 1305561"/>
              <a:gd name="connsiteY4" fmla="*/ 0 h 1286289"/>
              <a:gd name="connsiteX5" fmla="*/ 1305561 w 1305561"/>
              <a:gd name="connsiteY5" fmla="*/ 0 h 1286289"/>
              <a:gd name="connsiteX0" fmla="*/ 1210080 w 1322953"/>
              <a:gd name="connsiteY0" fmla="*/ 1252676 h 1252676"/>
              <a:gd name="connsiteX1" fmla="*/ 18812 w 1322953"/>
              <a:gd name="connsiteY1" fmla="*/ 647642 h 1252676"/>
              <a:gd name="connsiteX2" fmla="*/ 1322953 w 1322953"/>
              <a:gd name="connsiteY2" fmla="*/ 0 h 1252676"/>
              <a:gd name="connsiteX3" fmla="*/ 1322953 w 1322953"/>
              <a:gd name="connsiteY3" fmla="*/ 0 h 1252676"/>
              <a:gd name="connsiteX4" fmla="*/ 1322953 w 1322953"/>
              <a:gd name="connsiteY4" fmla="*/ 0 h 1252676"/>
              <a:gd name="connsiteX0" fmla="*/ 1140005 w 1322953"/>
              <a:gd name="connsiteY0" fmla="*/ 1185450 h 1185450"/>
              <a:gd name="connsiteX1" fmla="*/ 18812 w 1322953"/>
              <a:gd name="connsiteY1" fmla="*/ 647642 h 1185450"/>
              <a:gd name="connsiteX2" fmla="*/ 1322953 w 1322953"/>
              <a:gd name="connsiteY2" fmla="*/ 0 h 1185450"/>
              <a:gd name="connsiteX3" fmla="*/ 1322953 w 1322953"/>
              <a:gd name="connsiteY3" fmla="*/ 0 h 1185450"/>
              <a:gd name="connsiteX4" fmla="*/ 1322953 w 1322953"/>
              <a:gd name="connsiteY4" fmla="*/ 0 h 1185450"/>
              <a:gd name="connsiteX0" fmla="*/ 1630526 w 1813474"/>
              <a:gd name="connsiteY0" fmla="*/ 1185450 h 1185450"/>
              <a:gd name="connsiteX1" fmla="*/ 18812 w 1813474"/>
              <a:gd name="connsiteY1" fmla="*/ 714868 h 1185450"/>
              <a:gd name="connsiteX2" fmla="*/ 1813474 w 1813474"/>
              <a:gd name="connsiteY2" fmla="*/ 0 h 1185450"/>
              <a:gd name="connsiteX3" fmla="*/ 1813474 w 1813474"/>
              <a:gd name="connsiteY3" fmla="*/ 0 h 1185450"/>
              <a:gd name="connsiteX4" fmla="*/ 1813474 w 1813474"/>
              <a:gd name="connsiteY4" fmla="*/ 0 h 1185450"/>
              <a:gd name="connsiteX0" fmla="*/ 1751863 w 1934811"/>
              <a:gd name="connsiteY0" fmla="*/ 1478971 h 1478971"/>
              <a:gd name="connsiteX1" fmla="*/ 140149 w 1934811"/>
              <a:gd name="connsiteY1" fmla="*/ 1008389 h 1478971"/>
              <a:gd name="connsiteX2" fmla="*/ 1934811 w 1934811"/>
              <a:gd name="connsiteY2" fmla="*/ 293521 h 1478971"/>
              <a:gd name="connsiteX3" fmla="*/ 1934811 w 1934811"/>
              <a:gd name="connsiteY3" fmla="*/ 293521 h 1478971"/>
              <a:gd name="connsiteX4" fmla="*/ 0 w 1934811"/>
              <a:gd name="connsiteY4" fmla="*/ 0 h 1478971"/>
              <a:gd name="connsiteX0" fmla="*/ 1751863 w 1934811"/>
              <a:gd name="connsiteY0" fmla="*/ 1478971 h 1478971"/>
              <a:gd name="connsiteX1" fmla="*/ 140149 w 1934811"/>
              <a:gd name="connsiteY1" fmla="*/ 1008389 h 1478971"/>
              <a:gd name="connsiteX2" fmla="*/ 1934811 w 1934811"/>
              <a:gd name="connsiteY2" fmla="*/ 293521 h 1478971"/>
              <a:gd name="connsiteX3" fmla="*/ 0 w 1934811"/>
              <a:gd name="connsiteY3" fmla="*/ 0 h 1478971"/>
              <a:gd name="connsiteX0" fmla="*/ 1903691 w 1903691"/>
              <a:gd name="connsiteY0" fmla="*/ 1478971 h 1478971"/>
              <a:gd name="connsiteX1" fmla="*/ 291977 w 1903691"/>
              <a:gd name="connsiteY1" fmla="*/ 1008389 h 1478971"/>
              <a:gd name="connsiteX2" fmla="*/ 151828 w 1903691"/>
              <a:gd name="connsiteY2" fmla="*/ 0 h 1478971"/>
              <a:gd name="connsiteX0" fmla="*/ 1763542 w 1763542"/>
              <a:gd name="connsiteY0" fmla="*/ 1478971 h 1478971"/>
              <a:gd name="connsiteX1" fmla="*/ 291977 w 1763542"/>
              <a:gd name="connsiteY1" fmla="*/ 1142841 h 1478971"/>
              <a:gd name="connsiteX2" fmla="*/ 11679 w 1763542"/>
              <a:gd name="connsiteY2" fmla="*/ 0 h 1478971"/>
              <a:gd name="connsiteX0" fmla="*/ 1763542 w 1763542"/>
              <a:gd name="connsiteY0" fmla="*/ 1478971 h 1478971"/>
              <a:gd name="connsiteX1" fmla="*/ 291977 w 1763542"/>
              <a:gd name="connsiteY1" fmla="*/ 1142841 h 1478971"/>
              <a:gd name="connsiteX2" fmla="*/ 11679 w 1763542"/>
              <a:gd name="connsiteY2" fmla="*/ 0 h 14789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3542" h="1478971">
                <a:moveTo>
                  <a:pt x="1763542" y="1478971"/>
                </a:moveTo>
                <a:cubicBezTo>
                  <a:pt x="1515361" y="1352922"/>
                  <a:pt x="491284" y="1380025"/>
                  <a:pt x="291977" y="1142841"/>
                </a:cubicBezTo>
                <a:cubicBezTo>
                  <a:pt x="0" y="896346"/>
                  <a:pt x="40877" y="210081"/>
                  <a:pt x="11679" y="0"/>
                </a:cubicBez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t" anchorCtr="0"/>
          <a:lstStyle/>
          <a:p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 ERP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3898899" y="2209800"/>
            <a:ext cx="2044701" cy="1143000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2837 w 1332837"/>
              <a:gd name="connsiteY0" fmla="*/ 782095 h 1207859"/>
              <a:gd name="connsiteX1" fmla="*/ 1052539 w 1332837"/>
              <a:gd name="connsiteY1" fmla="*/ 1185450 h 1207859"/>
              <a:gd name="connsiteX2" fmla="*/ 1420 w 1332837"/>
              <a:gd name="connsiteY2" fmla="*/ 647642 h 1207859"/>
              <a:gd name="connsiteX3" fmla="*/ 1305561 w 1332837"/>
              <a:gd name="connsiteY3" fmla="*/ 0 h 1207859"/>
              <a:gd name="connsiteX4" fmla="*/ 1305561 w 1332837"/>
              <a:gd name="connsiteY4" fmla="*/ 0 h 1207859"/>
              <a:gd name="connsiteX5" fmla="*/ 1305561 w 1332837"/>
              <a:gd name="connsiteY5" fmla="*/ 0 h 1207859"/>
              <a:gd name="connsiteX0" fmla="*/ 1192688 w 1305561"/>
              <a:gd name="connsiteY0" fmla="*/ 1252676 h 1286289"/>
              <a:gd name="connsiteX1" fmla="*/ 1052539 w 1305561"/>
              <a:gd name="connsiteY1" fmla="*/ 1185450 h 1286289"/>
              <a:gd name="connsiteX2" fmla="*/ 1420 w 1305561"/>
              <a:gd name="connsiteY2" fmla="*/ 647642 h 1286289"/>
              <a:gd name="connsiteX3" fmla="*/ 1305561 w 1305561"/>
              <a:gd name="connsiteY3" fmla="*/ 0 h 1286289"/>
              <a:gd name="connsiteX4" fmla="*/ 1305561 w 1305561"/>
              <a:gd name="connsiteY4" fmla="*/ 0 h 1286289"/>
              <a:gd name="connsiteX5" fmla="*/ 1305561 w 1305561"/>
              <a:gd name="connsiteY5" fmla="*/ 0 h 1286289"/>
              <a:gd name="connsiteX0" fmla="*/ 1210080 w 1322953"/>
              <a:gd name="connsiteY0" fmla="*/ 1252676 h 1252676"/>
              <a:gd name="connsiteX1" fmla="*/ 18812 w 1322953"/>
              <a:gd name="connsiteY1" fmla="*/ 647642 h 1252676"/>
              <a:gd name="connsiteX2" fmla="*/ 1322953 w 1322953"/>
              <a:gd name="connsiteY2" fmla="*/ 0 h 1252676"/>
              <a:gd name="connsiteX3" fmla="*/ 1322953 w 1322953"/>
              <a:gd name="connsiteY3" fmla="*/ 0 h 1252676"/>
              <a:gd name="connsiteX4" fmla="*/ 1322953 w 1322953"/>
              <a:gd name="connsiteY4" fmla="*/ 0 h 1252676"/>
              <a:gd name="connsiteX0" fmla="*/ 1140005 w 1322953"/>
              <a:gd name="connsiteY0" fmla="*/ 1185450 h 1185450"/>
              <a:gd name="connsiteX1" fmla="*/ 18812 w 1322953"/>
              <a:gd name="connsiteY1" fmla="*/ 647642 h 1185450"/>
              <a:gd name="connsiteX2" fmla="*/ 1322953 w 1322953"/>
              <a:gd name="connsiteY2" fmla="*/ 0 h 1185450"/>
              <a:gd name="connsiteX3" fmla="*/ 1322953 w 1322953"/>
              <a:gd name="connsiteY3" fmla="*/ 0 h 1185450"/>
              <a:gd name="connsiteX4" fmla="*/ 1322953 w 1322953"/>
              <a:gd name="connsiteY4" fmla="*/ 0 h 1185450"/>
              <a:gd name="connsiteX0" fmla="*/ 1630526 w 1813474"/>
              <a:gd name="connsiteY0" fmla="*/ 1185450 h 1185450"/>
              <a:gd name="connsiteX1" fmla="*/ 18812 w 1813474"/>
              <a:gd name="connsiteY1" fmla="*/ 714868 h 1185450"/>
              <a:gd name="connsiteX2" fmla="*/ 1813474 w 1813474"/>
              <a:gd name="connsiteY2" fmla="*/ 0 h 1185450"/>
              <a:gd name="connsiteX3" fmla="*/ 1813474 w 1813474"/>
              <a:gd name="connsiteY3" fmla="*/ 0 h 1185450"/>
              <a:gd name="connsiteX4" fmla="*/ 1813474 w 1813474"/>
              <a:gd name="connsiteY4" fmla="*/ 0 h 1185450"/>
              <a:gd name="connsiteX0" fmla="*/ 1751863 w 1934811"/>
              <a:gd name="connsiteY0" fmla="*/ 1478971 h 1478971"/>
              <a:gd name="connsiteX1" fmla="*/ 140149 w 1934811"/>
              <a:gd name="connsiteY1" fmla="*/ 1008389 h 1478971"/>
              <a:gd name="connsiteX2" fmla="*/ 1934811 w 1934811"/>
              <a:gd name="connsiteY2" fmla="*/ 293521 h 1478971"/>
              <a:gd name="connsiteX3" fmla="*/ 1934811 w 1934811"/>
              <a:gd name="connsiteY3" fmla="*/ 293521 h 1478971"/>
              <a:gd name="connsiteX4" fmla="*/ 0 w 1934811"/>
              <a:gd name="connsiteY4" fmla="*/ 0 h 1478971"/>
              <a:gd name="connsiteX0" fmla="*/ 1751863 w 1934811"/>
              <a:gd name="connsiteY0" fmla="*/ 1478971 h 1478971"/>
              <a:gd name="connsiteX1" fmla="*/ 140149 w 1934811"/>
              <a:gd name="connsiteY1" fmla="*/ 1008389 h 1478971"/>
              <a:gd name="connsiteX2" fmla="*/ 1934811 w 1934811"/>
              <a:gd name="connsiteY2" fmla="*/ 293521 h 1478971"/>
              <a:gd name="connsiteX3" fmla="*/ 0 w 1934811"/>
              <a:gd name="connsiteY3" fmla="*/ 0 h 1478971"/>
              <a:gd name="connsiteX0" fmla="*/ 1903691 w 1903691"/>
              <a:gd name="connsiteY0" fmla="*/ 1478971 h 1478971"/>
              <a:gd name="connsiteX1" fmla="*/ 291977 w 1903691"/>
              <a:gd name="connsiteY1" fmla="*/ 1008389 h 1478971"/>
              <a:gd name="connsiteX2" fmla="*/ 151828 w 1903691"/>
              <a:gd name="connsiteY2" fmla="*/ 0 h 1478971"/>
              <a:gd name="connsiteX0" fmla="*/ 1763542 w 1763542"/>
              <a:gd name="connsiteY0" fmla="*/ 1478971 h 1478971"/>
              <a:gd name="connsiteX1" fmla="*/ 291977 w 1763542"/>
              <a:gd name="connsiteY1" fmla="*/ 1142841 h 1478971"/>
              <a:gd name="connsiteX2" fmla="*/ 11679 w 1763542"/>
              <a:gd name="connsiteY2" fmla="*/ 0 h 1478971"/>
              <a:gd name="connsiteX0" fmla="*/ 1763542 w 1763542"/>
              <a:gd name="connsiteY0" fmla="*/ 1478971 h 1478971"/>
              <a:gd name="connsiteX1" fmla="*/ 291977 w 1763542"/>
              <a:gd name="connsiteY1" fmla="*/ 1142841 h 1478971"/>
              <a:gd name="connsiteX2" fmla="*/ 11679 w 1763542"/>
              <a:gd name="connsiteY2" fmla="*/ 0 h 1478971"/>
              <a:gd name="connsiteX0" fmla="*/ 1763542 w 3673075"/>
              <a:gd name="connsiteY0" fmla="*/ 1008389 h 1008389"/>
              <a:gd name="connsiteX1" fmla="*/ 291977 w 3673075"/>
              <a:gd name="connsiteY1" fmla="*/ 672259 h 1008389"/>
              <a:gd name="connsiteX2" fmla="*/ 3643877 w 3673075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248181 w 2157714"/>
              <a:gd name="connsiteY0" fmla="*/ 1008389 h 1008389"/>
              <a:gd name="connsiteX1" fmla="*/ 376652 w 2157714"/>
              <a:gd name="connsiteY1" fmla="*/ 403356 h 1008389"/>
              <a:gd name="connsiteX2" fmla="*/ 2128516 w 2157714"/>
              <a:gd name="connsiteY2" fmla="*/ 0 h 1008389"/>
              <a:gd name="connsiteX0" fmla="*/ 0 w 1880336"/>
              <a:gd name="connsiteY0" fmla="*/ 1008389 h 1008389"/>
              <a:gd name="connsiteX1" fmla="*/ 1880335 w 1880336"/>
              <a:gd name="connsiteY1" fmla="*/ 0 h 1008389"/>
              <a:gd name="connsiteX0" fmla="*/ 0 w 1880335"/>
              <a:gd name="connsiteY0" fmla="*/ 1008389 h 1008389"/>
              <a:gd name="connsiteX1" fmla="*/ 338694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338694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338694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338694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338694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128471 w 1880335"/>
              <a:gd name="connsiteY1" fmla="*/ 403356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128471 w 1880335"/>
              <a:gd name="connsiteY1" fmla="*/ 403356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408769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408769 w 1880335"/>
              <a:gd name="connsiteY1" fmla="*/ 336130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478844 w 1880335"/>
              <a:gd name="connsiteY1" fmla="*/ 403356 h 1008389"/>
              <a:gd name="connsiteX2" fmla="*/ 1880335 w 1880335"/>
              <a:gd name="connsiteY2" fmla="*/ 0 h 1008389"/>
              <a:gd name="connsiteX0" fmla="*/ 0 w 1880335"/>
              <a:gd name="connsiteY0" fmla="*/ 1008389 h 1008389"/>
              <a:gd name="connsiteX1" fmla="*/ 478844 w 1880335"/>
              <a:gd name="connsiteY1" fmla="*/ 403356 h 1008389"/>
              <a:gd name="connsiteX2" fmla="*/ 548918 w 1880335"/>
              <a:gd name="connsiteY2" fmla="*/ 403356 h 1008389"/>
              <a:gd name="connsiteX3" fmla="*/ 1880335 w 1880335"/>
              <a:gd name="connsiteY3" fmla="*/ 0 h 1008389"/>
              <a:gd name="connsiteX0" fmla="*/ 0 w 1880335"/>
              <a:gd name="connsiteY0" fmla="*/ 1008389 h 1008389"/>
              <a:gd name="connsiteX1" fmla="*/ 478844 w 1880335"/>
              <a:gd name="connsiteY1" fmla="*/ 403356 h 1008389"/>
              <a:gd name="connsiteX2" fmla="*/ 1880335 w 1880335"/>
              <a:gd name="connsiteY2" fmla="*/ 0 h 100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0335" h="1008389">
                <a:moveTo>
                  <a:pt x="0" y="1008389"/>
                </a:moveTo>
                <a:cubicBezTo>
                  <a:pt x="112898" y="784303"/>
                  <a:pt x="218395" y="540649"/>
                  <a:pt x="478844" y="403356"/>
                </a:cubicBezTo>
                <a:cubicBezTo>
                  <a:pt x="792233" y="235291"/>
                  <a:pt x="1588358" y="84032"/>
                  <a:pt x="1880335" y="0"/>
                </a:cubicBez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prstDash val="sysDot"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b" anchorCtr="0"/>
          <a:lstStyle/>
          <a:p>
            <a:pPr algn="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Explicit</a:t>
            </a:r>
            <a:b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bootstrapping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514600" y="4648201"/>
            <a:ext cx="3124200" cy="1600200"/>
          </a:xfrm>
          <a:custGeom>
            <a:avLst/>
            <a:gdLst>
              <a:gd name="connsiteX0" fmla="*/ 3232597 w 3232597"/>
              <a:gd name="connsiteY0" fmla="*/ 1378039 h 1378039"/>
              <a:gd name="connsiteX1" fmla="*/ 1493949 w 3232597"/>
              <a:gd name="connsiteY1" fmla="*/ 1068946 h 1378039"/>
              <a:gd name="connsiteX2" fmla="*/ 0 w 3232597"/>
              <a:gd name="connsiteY2" fmla="*/ 0 h 1378039"/>
              <a:gd name="connsiteX3" fmla="*/ 0 w 3232597"/>
              <a:gd name="connsiteY3" fmla="*/ 0 h 1378039"/>
              <a:gd name="connsiteX4" fmla="*/ 0 w 3232597"/>
              <a:gd name="connsiteY4" fmla="*/ 0 h 1378039"/>
              <a:gd name="connsiteX0" fmla="*/ 3232597 w 3232597"/>
              <a:gd name="connsiteY0" fmla="*/ 1378039 h 1448873"/>
              <a:gd name="connsiteX1" fmla="*/ 1447800 w 3232597"/>
              <a:gd name="connsiteY1" fmla="*/ 1219200 h 1448873"/>
              <a:gd name="connsiteX2" fmla="*/ 0 w 3232597"/>
              <a:gd name="connsiteY2" fmla="*/ 0 h 1448873"/>
              <a:gd name="connsiteX3" fmla="*/ 0 w 3232597"/>
              <a:gd name="connsiteY3" fmla="*/ 0 h 1448873"/>
              <a:gd name="connsiteX4" fmla="*/ 0 w 3232597"/>
              <a:gd name="connsiteY4" fmla="*/ 0 h 1448873"/>
              <a:gd name="connsiteX0" fmla="*/ 3124200 w 3124200"/>
              <a:gd name="connsiteY0" fmla="*/ 1600200 h 1600200"/>
              <a:gd name="connsiteX1" fmla="*/ 1447800 w 3124200"/>
              <a:gd name="connsiteY1" fmla="*/ 1219200 h 1600200"/>
              <a:gd name="connsiteX2" fmla="*/ 0 w 3124200"/>
              <a:gd name="connsiteY2" fmla="*/ 0 h 1600200"/>
              <a:gd name="connsiteX3" fmla="*/ 0 w 3124200"/>
              <a:gd name="connsiteY3" fmla="*/ 0 h 1600200"/>
              <a:gd name="connsiteX4" fmla="*/ 0 w 3124200"/>
              <a:gd name="connsiteY4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4200" h="1600200">
                <a:moveTo>
                  <a:pt x="3124200" y="1600200"/>
                </a:moveTo>
                <a:cubicBezTo>
                  <a:pt x="2524259" y="1560490"/>
                  <a:pt x="1968500" y="1485900"/>
                  <a:pt x="1447800" y="1219200"/>
                </a:cubicBezTo>
                <a:cubicBezTo>
                  <a:pt x="927100" y="952500"/>
                  <a:pt x="241300" y="20320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ln w="76200" cap="rnd" cmpd="sng">
            <a:solidFill>
              <a:srgbClr val="FFC000"/>
            </a:solidFill>
            <a:bevel/>
            <a:headEnd type="triangle"/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b" anchorCtr="0"/>
          <a:lstStyle/>
          <a:p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Local </a:t>
            </a:r>
            <a:b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24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peer</a:t>
            </a:r>
          </a:p>
        </p:txBody>
      </p:sp>
      <p:sp>
        <p:nvSpPr>
          <p:cNvPr id="10" name="Freeform 9"/>
          <p:cNvSpPr/>
          <p:nvPr/>
        </p:nvSpPr>
        <p:spPr>
          <a:xfrm flipV="1">
            <a:off x="4267200" y="4191000"/>
            <a:ext cx="1295400" cy="152402"/>
          </a:xfrm>
          <a:custGeom>
            <a:avLst/>
            <a:gdLst>
              <a:gd name="connsiteX0" fmla="*/ 1534732 w 1534732"/>
              <a:gd name="connsiteY0" fmla="*/ 785611 h 916546"/>
              <a:gd name="connsiteX1" fmla="*/ 27904 w 1534732"/>
              <a:gd name="connsiteY1" fmla="*/ 785611 h 916546"/>
              <a:gd name="connsiteX2" fmla="*/ 1367307 w 1534732"/>
              <a:gd name="connsiteY2" fmla="*/ 0 h 916546"/>
              <a:gd name="connsiteX3" fmla="*/ 1367307 w 1534732"/>
              <a:gd name="connsiteY3" fmla="*/ 0 h 916546"/>
              <a:gd name="connsiteX4" fmla="*/ 1367307 w 1534732"/>
              <a:gd name="connsiteY4" fmla="*/ 0 h 916546"/>
              <a:gd name="connsiteX0" fmla="*/ 1499470 w 1499470"/>
              <a:gd name="connsiteY0" fmla="*/ 785611 h 851078"/>
              <a:gd name="connsiteX1" fmla="*/ 27904 w 1499470"/>
              <a:gd name="connsiteY1" fmla="*/ 647642 h 851078"/>
              <a:gd name="connsiteX2" fmla="*/ 1332045 w 1499470"/>
              <a:gd name="connsiteY2" fmla="*/ 0 h 851078"/>
              <a:gd name="connsiteX3" fmla="*/ 1332045 w 1499470"/>
              <a:gd name="connsiteY3" fmla="*/ 0 h 851078"/>
              <a:gd name="connsiteX4" fmla="*/ 1332045 w 1499470"/>
              <a:gd name="connsiteY4" fmla="*/ 0 h 851078"/>
              <a:gd name="connsiteX0" fmla="*/ 1335963 w 1335963"/>
              <a:gd name="connsiteY0" fmla="*/ 782095 h 847562"/>
              <a:gd name="connsiteX1" fmla="*/ 4546 w 1335963"/>
              <a:gd name="connsiteY1" fmla="*/ 647642 h 847562"/>
              <a:gd name="connsiteX2" fmla="*/ 1308687 w 1335963"/>
              <a:gd name="connsiteY2" fmla="*/ 0 h 847562"/>
              <a:gd name="connsiteX3" fmla="*/ 1308687 w 1335963"/>
              <a:gd name="connsiteY3" fmla="*/ 0 h 847562"/>
              <a:gd name="connsiteX4" fmla="*/ 1308687 w 1335963"/>
              <a:gd name="connsiteY4" fmla="*/ 0 h 847562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1308687 w 1335963"/>
              <a:gd name="connsiteY3" fmla="*/ 201678 h 1049240"/>
              <a:gd name="connsiteX4" fmla="*/ 210224 w 1335963"/>
              <a:gd name="connsiteY4" fmla="*/ 0 h 1049240"/>
              <a:gd name="connsiteX0" fmla="*/ 1335963 w 1335963"/>
              <a:gd name="connsiteY0" fmla="*/ 983773 h 1049240"/>
              <a:gd name="connsiteX1" fmla="*/ 4546 w 1335963"/>
              <a:gd name="connsiteY1" fmla="*/ 849320 h 1049240"/>
              <a:gd name="connsiteX2" fmla="*/ 1308687 w 1335963"/>
              <a:gd name="connsiteY2" fmla="*/ 201678 h 1049240"/>
              <a:gd name="connsiteX3" fmla="*/ 210224 w 1335963"/>
              <a:gd name="connsiteY3" fmla="*/ 0 h 1049240"/>
              <a:gd name="connsiteX0" fmla="*/ 1519040 w 1519040"/>
              <a:gd name="connsiteY0" fmla="*/ 983773 h 1049240"/>
              <a:gd name="connsiteX1" fmla="*/ 187623 w 1519040"/>
              <a:gd name="connsiteY1" fmla="*/ 849320 h 1049240"/>
              <a:gd name="connsiteX2" fmla="*/ 393301 w 1519040"/>
              <a:gd name="connsiteY2" fmla="*/ 0 h 1049240"/>
              <a:gd name="connsiteX0" fmla="*/ 739462 w 879612"/>
              <a:gd name="connsiteY0" fmla="*/ 1008389 h 1073856"/>
              <a:gd name="connsiteX1" fmla="*/ 673934 w 879612"/>
              <a:gd name="connsiteY1" fmla="*/ 849320 h 1073856"/>
              <a:gd name="connsiteX2" fmla="*/ 879612 w 879612"/>
              <a:gd name="connsiteY2" fmla="*/ 0 h 1073856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352042"/>
              <a:gd name="connsiteY0" fmla="*/ 1008389 h 1008389"/>
              <a:gd name="connsiteX1" fmla="*/ 350374 w 352042"/>
              <a:gd name="connsiteY1" fmla="*/ 470582 h 1008389"/>
              <a:gd name="connsiteX2" fmla="*/ 140150 w 352042"/>
              <a:gd name="connsiteY2" fmla="*/ 0 h 1008389"/>
              <a:gd name="connsiteX0" fmla="*/ 0 w 140150"/>
              <a:gd name="connsiteY0" fmla="*/ 1008389 h 1008389"/>
              <a:gd name="connsiteX1" fmla="*/ 140150 w 140150"/>
              <a:gd name="connsiteY1" fmla="*/ 0 h 1008389"/>
              <a:gd name="connsiteX0" fmla="*/ 0 w 210224"/>
              <a:gd name="connsiteY0" fmla="*/ 941163 h 941163"/>
              <a:gd name="connsiteX1" fmla="*/ 210224 w 210224"/>
              <a:gd name="connsiteY1" fmla="*/ 0 h 941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10224" h="941163">
                <a:moveTo>
                  <a:pt x="0" y="941163"/>
                </a:moveTo>
                <a:lnTo>
                  <a:pt x="210224" y="0"/>
                </a:lnTo>
              </a:path>
            </a:pathLst>
          </a:custGeom>
          <a:noFill/>
          <a:ln w="76200">
            <a:solidFill>
              <a:schemeClr val="accent1">
                <a:lumMod val="50000"/>
              </a:schemeClr>
            </a:solidFill>
            <a:prstDash val="sysDot"/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572000" y="3810000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Implicit (TBD)</a:t>
            </a:r>
            <a:endParaRPr lang="en-US" sz="2400" dirty="0">
              <a:ln>
                <a:solidFill>
                  <a:srgbClr val="0070C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2057400"/>
            <a:ext cx="4114800" cy="16927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4000" b="1" spc="50" dirty="0" smtClean="0">
                <a:ln w="11430"/>
                <a:gradFill>
                  <a:gsLst>
                    <a:gs pos="25000">
                      <a:srgbClr val="00B050"/>
                    </a:gs>
                    <a:gs pos="100000">
                      <a:srgbClr val="92D050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No routing issue</a:t>
            </a:r>
          </a:p>
          <a:p>
            <a:pPr algn="ctr"/>
            <a:r>
              <a:rPr lang="en-US" sz="3200" b="1" spc="50" dirty="0" smtClean="0">
                <a:ln w="11430"/>
                <a:gradFill>
                  <a:gsLst>
                    <a:gs pos="25000">
                      <a:schemeClr val="accent1">
                        <a:lumMod val="75000"/>
                      </a:schemeClr>
                    </a:gs>
                    <a:gs pos="100000">
                      <a:schemeClr val="accent1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Key transfer only in implicit scenario</a:t>
            </a:r>
          </a:p>
        </p:txBody>
      </p:sp>
      <p:sp>
        <p:nvSpPr>
          <p:cNvPr id="14" name="Oval 13"/>
          <p:cNvSpPr/>
          <p:nvPr/>
        </p:nvSpPr>
        <p:spPr>
          <a:xfrm>
            <a:off x="3200400" y="3048000"/>
            <a:ext cx="3962400" cy="1981200"/>
          </a:xfrm>
          <a:prstGeom prst="ellipse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45000"/>
                </a:schemeClr>
              </a:gs>
              <a:gs pos="100000">
                <a:schemeClr val="accent5">
                  <a:lumMod val="75000"/>
                  <a:alpha val="44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3" grpId="0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Application ID 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3"/>
            <a:r>
              <a:rPr lang="en-US" dirty="0" smtClean="0"/>
              <a:t>biased </a:t>
            </a:r>
            <a:r>
              <a:rPr lang="en-US" dirty="0" err="1" smtClean="0"/>
              <a:t>presentator</a:t>
            </a:r>
            <a:r>
              <a:rPr lang="en-US" dirty="0" smtClean="0"/>
              <a:t>!!!</a:t>
            </a:r>
          </a:p>
          <a:p>
            <a:r>
              <a:rPr lang="en-US" dirty="0" smtClean="0"/>
              <a:t>Pros of a separate ERP application ID</a:t>
            </a:r>
          </a:p>
          <a:p>
            <a:pPr lvl="1"/>
            <a:r>
              <a:rPr lang="en-US" dirty="0" smtClean="0"/>
              <a:t>Better separation of ERP and EAP</a:t>
            </a:r>
          </a:p>
          <a:p>
            <a:pPr lvl="2"/>
            <a:r>
              <a:rPr lang="en-US" dirty="0" smtClean="0"/>
              <a:t>More flexibility, easier deployment, load is balanced (EAP / ERP)</a:t>
            </a:r>
          </a:p>
          <a:p>
            <a:pPr lvl="1"/>
            <a:r>
              <a:rPr lang="en-US" dirty="0" smtClean="0"/>
              <a:t>Allow auto discovery of ERP support</a:t>
            </a:r>
          </a:p>
          <a:p>
            <a:pPr lvl="1"/>
            <a:r>
              <a:rPr lang="en-US" dirty="0" smtClean="0"/>
              <a:t>Promote explicit bootstrapping =&gt; environment friendly</a:t>
            </a:r>
          </a:p>
          <a:p>
            <a:pPr lvl="1"/>
            <a:r>
              <a:rPr lang="en-US" dirty="0" smtClean="0"/>
              <a:t>No routing issue</a:t>
            </a:r>
          </a:p>
          <a:p>
            <a:pPr lvl="2"/>
            <a:r>
              <a:rPr lang="en-US" dirty="0" smtClean="0"/>
              <a:t>(no guarantee about routing through proxies in Diameter !!!)</a:t>
            </a:r>
          </a:p>
          <a:p>
            <a:pPr lvl="1"/>
            <a:r>
              <a:rPr lang="en-US" dirty="0" smtClean="0"/>
              <a:t>Positive feedback on the mailing-list</a:t>
            </a:r>
          </a:p>
          <a:p>
            <a:r>
              <a:rPr lang="en-US" dirty="0" smtClean="0"/>
              <a:t>Cons (AFAIK):</a:t>
            </a:r>
          </a:p>
          <a:p>
            <a:pPr lvl="1"/>
            <a:r>
              <a:rPr lang="en-US" dirty="0" smtClean="0"/>
              <a:t>Keys transfer TBD for implicit scenario </a:t>
            </a:r>
          </a:p>
          <a:p>
            <a:pPr lvl="2"/>
            <a:r>
              <a:rPr lang="en-US" dirty="0" smtClean="0"/>
              <a:t>(If ERP server is not collocated with EAP proxy)</a:t>
            </a:r>
          </a:p>
          <a:p>
            <a:pPr lvl="1"/>
            <a:r>
              <a:rPr lang="en-US" dirty="0" smtClean="0"/>
              <a:t>ERP is not transparent at Diameter level anymore (a ‘cons’ ?)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Application ID : HUM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en-US" dirty="0" smtClean="0"/>
              <a:t>Chairs:</a:t>
            </a:r>
          </a:p>
          <a:p>
            <a:pPr lvl="1"/>
            <a:r>
              <a:rPr lang="en-US" dirty="0" smtClean="0"/>
              <a:t> Can we HUM for the new Application ID now 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Other issues, </a:t>
            </a:r>
            <a:r>
              <a:rPr lang="en-US" dirty="0" smtClean="0"/>
              <a:t>any comment welcome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Pending work on Diameter ERP :</a:t>
            </a:r>
          </a:p>
          <a:p>
            <a:pPr lvl="1"/>
            <a:r>
              <a:rPr lang="en-US" dirty="0" smtClean="0"/>
              <a:t>How to get Session-Id &amp; Acct </a:t>
            </a:r>
            <a:r>
              <a:rPr lang="en-US" dirty="0" err="1" smtClean="0"/>
              <a:t>Dest</a:t>
            </a:r>
            <a:r>
              <a:rPr lang="en-US" dirty="0" smtClean="0"/>
              <a:t>-Realm after handover ?</a:t>
            </a:r>
          </a:p>
          <a:p>
            <a:pPr lvl="1"/>
            <a:r>
              <a:rPr lang="en-US" dirty="0" smtClean="0"/>
              <a:t>Session termination : how to reach the correct NAS ?</a:t>
            </a:r>
          </a:p>
          <a:p>
            <a:pPr lvl="2"/>
            <a:r>
              <a:rPr lang="en-US" dirty="0" smtClean="0"/>
              <a:t>And what happens to the previous NAS after HO ?</a:t>
            </a:r>
          </a:p>
          <a:p>
            <a:pPr lvl="2"/>
            <a:r>
              <a:rPr lang="en-US" dirty="0" smtClean="0"/>
              <a:t>More generally how the server monitors the peer’s location ?</a:t>
            </a:r>
          </a:p>
          <a:p>
            <a:pPr lvl="1"/>
            <a:r>
              <a:rPr lang="en-US" dirty="0" smtClean="0"/>
              <a:t>Case of several ERP servers in a domain =&gt; routing </a:t>
            </a:r>
            <a:r>
              <a:rPr lang="en-US" dirty="0" err="1" smtClean="0"/>
              <a:t>pb</a:t>
            </a:r>
            <a:endParaRPr lang="en-US" dirty="0" smtClean="0"/>
          </a:p>
          <a:p>
            <a:pPr lvl="1"/>
            <a:r>
              <a:rPr lang="en-US" dirty="0" smtClean="0"/>
              <a:t>Several EAP servers in </a:t>
            </a:r>
            <a:r>
              <a:rPr lang="en-US" smtClean="0"/>
              <a:t>foreign domain…</a:t>
            </a:r>
            <a:endParaRPr lang="en-US" dirty="0" smtClean="0"/>
          </a:p>
          <a:p>
            <a:pPr lvl="1"/>
            <a:r>
              <a:rPr lang="en-US" dirty="0" smtClean="0"/>
              <a:t>(Is there running (open?) code for ERP ?)</a:t>
            </a:r>
          </a:p>
          <a:p>
            <a:pPr lvl="1"/>
            <a:r>
              <a:rPr lang="en-US" dirty="0" smtClean="0"/>
              <a:t>Implicit authorizations of </a:t>
            </a:r>
            <a:r>
              <a:rPr lang="en-US" dirty="0" err="1" smtClean="0"/>
              <a:t>rDSRK</a:t>
            </a:r>
            <a:r>
              <a:rPr lang="en-US" dirty="0" smtClean="0"/>
              <a:t> derivation (</a:t>
            </a:r>
            <a:r>
              <a:rPr lang="en-US" dirty="0" err="1" smtClean="0"/>
              <a:t>T.B.Clar</a:t>
            </a:r>
            <a:r>
              <a:rPr lang="en-US" dirty="0" smtClean="0"/>
              <a:t>.)</a:t>
            </a:r>
          </a:p>
          <a:p>
            <a:pPr lvl="1"/>
            <a:r>
              <a:rPr lang="en-US" dirty="0" smtClean="0"/>
              <a:t>FFS: RAR received in the NAS</a:t>
            </a:r>
          </a:p>
          <a:p>
            <a:pPr lvl="1"/>
            <a:r>
              <a:rPr lang="en-US" dirty="0" smtClean="0"/>
              <a:t>Describe situation : no local ERP server.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1413</TotalTime>
  <Words>446</Words>
  <Application>Microsoft Office PowerPoint</Application>
  <PresentationFormat>On-screen Show (4:3)</PresentationFormat>
  <Paragraphs>98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Diameter ERP  Julien Bournelle Sebastien Decugis Lakshminath Dondeti Lionel Morand +Qin Wu</vt:lpstr>
      <vt:lpstr>Status</vt:lpstr>
      <vt:lpstr>Routing details</vt:lpstr>
      <vt:lpstr>Routing / EAP Application ID (1)</vt:lpstr>
      <vt:lpstr>Routing / EAP Application ID (2)</vt:lpstr>
      <vt:lpstr>Routing / new ERP Application ID</vt:lpstr>
      <vt:lpstr>New Application ID pros and cons</vt:lpstr>
      <vt:lpstr>New Application ID : HUM</vt:lpstr>
      <vt:lpstr>Other issues, any comment welcome</vt:lpstr>
      <vt:lpstr>Thank you!</vt:lpstr>
      <vt:lpstr>Backup slides / Annexes</vt:lpstr>
      <vt:lpstr>Cheat Sheet on ERP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Diameter ERP</dc:title>
  <dc:creator>thedoc</dc:creator>
  <cp:lastModifiedBy>Sebastien Decugis</cp:lastModifiedBy>
  <cp:revision>110</cp:revision>
  <dcterms:created xsi:type="dcterms:W3CDTF">2006-08-16T00:00:00Z</dcterms:created>
  <dcterms:modified xsi:type="dcterms:W3CDTF">2009-07-27T17:52:45Z</dcterms:modified>
</cp:coreProperties>
</file>